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Monday, October 27,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Monday, October 27,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Monday, October 27,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3100" b="1" dirty="0" smtClean="0"/>
              <a:t>Espressioni regolari </a:t>
            </a:r>
            <a:r>
              <a:rPr lang="it-IT" sz="3100" b="1" smtClean="0"/>
              <a:t>(cenni)</a:t>
            </a:r>
            <a:endParaRPr lang="it-IT" sz="3100" b="1" dirty="0" smtClean="0"/>
          </a:p>
          <a:p>
            <a:pPr algn="ctr"/>
            <a:endParaRPr lang="it-IT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espressioni regolari rappresentano uno strumento molto potente per lavorare sulle </a:t>
            </a:r>
            <a:r>
              <a:rPr lang="it-IT" dirty="0" smtClean="0"/>
              <a:t>stringhe ed elaborare testi</a:t>
            </a:r>
          </a:p>
          <a:p>
            <a:r>
              <a:rPr lang="it-IT" dirty="0" smtClean="0"/>
              <a:t>Consentono di specificare modelli complessi di testo (pattern) che possono essere cercati in una stringa</a:t>
            </a:r>
          </a:p>
          <a:p>
            <a:r>
              <a:rPr lang="it-IT" dirty="0" smtClean="0"/>
              <a:t>Possono </a:t>
            </a:r>
            <a:r>
              <a:rPr lang="it-IT" dirty="0" smtClean="0"/>
              <a:t>essere utilizzate, sia per convalidare i dati, sia per effettuare ricerche all’interno di un testo. La sintassi di questo pseudo-linguaggio è molto flessibile e consente di creare espressioni in base alle proprie esigenze.</a:t>
            </a:r>
          </a:p>
          <a:p>
            <a:r>
              <a:rPr lang="it-IT" dirty="0" smtClean="0"/>
              <a:t>Dalla versione 1.4 di Java </a:t>
            </a:r>
            <a:r>
              <a:rPr lang="it-IT" dirty="0" smtClean="0"/>
              <a:t>è </a:t>
            </a:r>
            <a:r>
              <a:rPr lang="it-IT" dirty="0" smtClean="0"/>
              <a:t>stato introdotto il package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java.util.regex</a:t>
            </a:r>
            <a:r>
              <a:rPr lang="it-IT" dirty="0" smtClean="0"/>
              <a:t> composto dalle classi Pattern e </a:t>
            </a:r>
            <a:r>
              <a:rPr lang="it-IT" dirty="0" err="1" smtClean="0"/>
              <a:t>Matcher</a:t>
            </a:r>
            <a:r>
              <a:rPr lang="it-IT" dirty="0" smtClean="0"/>
              <a:t> che permettono di validare una stringa, o ricercare un testo al suo interno, a partire da un’espressione regolare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Espressioni regolari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definire un’espressione regolare è necessario conoscere alcune regole base:</a:t>
            </a:r>
          </a:p>
          <a:p>
            <a:r>
              <a:rPr lang="it-IT" dirty="0" smtClean="0"/>
              <a:t>[...]		Insieme </a:t>
            </a:r>
            <a:r>
              <a:rPr lang="it-IT" dirty="0" smtClean="0"/>
              <a:t>di caratteri </a:t>
            </a:r>
            <a:r>
              <a:rPr lang="it-IT" dirty="0" smtClean="0"/>
              <a:t>validi alternativi;</a:t>
            </a:r>
          </a:p>
          <a:p>
            <a:r>
              <a:rPr lang="it-IT" dirty="0" smtClean="0"/>
              <a:t>|		Modelli alternativi</a:t>
            </a:r>
            <a:endParaRPr lang="it-IT" dirty="0" smtClean="0"/>
          </a:p>
          <a:p>
            <a:r>
              <a:rPr lang="it-IT" dirty="0" smtClean="0"/>
              <a:t>[^...]	Insieme </a:t>
            </a:r>
            <a:r>
              <a:rPr lang="it-IT" dirty="0" smtClean="0"/>
              <a:t>negato di caratteri validi;</a:t>
            </a:r>
          </a:p>
          <a:p>
            <a:r>
              <a:rPr lang="it-IT" dirty="0" smtClean="0"/>
              <a:t>- 		Intervallo</a:t>
            </a:r>
            <a:r>
              <a:rPr lang="it-IT" dirty="0" smtClean="0"/>
              <a:t>;</a:t>
            </a:r>
          </a:p>
          <a:p>
            <a:r>
              <a:rPr lang="it-IT" dirty="0" smtClean="0"/>
              <a:t>&amp;&amp;  	Intersezione</a:t>
            </a:r>
            <a:r>
              <a:rPr lang="it-IT" dirty="0" smtClean="0"/>
              <a:t>;</a:t>
            </a:r>
          </a:p>
          <a:p>
            <a:r>
              <a:rPr lang="it-IT" dirty="0" smtClean="0"/>
              <a:t>. 		Qualunque </a:t>
            </a:r>
            <a:r>
              <a:rPr lang="it-IT" dirty="0" smtClean="0"/>
              <a:t>carattere;</a:t>
            </a:r>
          </a:p>
          <a:p>
            <a:r>
              <a:rPr lang="it-IT" dirty="0" smtClean="0"/>
              <a:t>+		Concatenazione;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Espressioni regolari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</a:t>
            </a:r>
            <a:r>
              <a:rPr lang="it-IT" dirty="0" err="1" smtClean="0"/>
              <a:t>*</a:t>
            </a:r>
            <a:r>
              <a:rPr lang="it-IT" dirty="0" smtClean="0"/>
              <a:t> (0 </a:t>
            </a:r>
            <a:r>
              <a:rPr lang="it-IT" dirty="0" smtClean="0"/>
              <a:t>o più occorrenze dell’espressione RE);</a:t>
            </a:r>
          </a:p>
          <a:p>
            <a:r>
              <a:rPr lang="it-IT" dirty="0" smtClean="0"/>
              <a:t>RE{n}</a:t>
            </a:r>
            <a:r>
              <a:rPr lang="it-IT" dirty="0" smtClean="0"/>
              <a:t> </a:t>
            </a:r>
            <a:r>
              <a:rPr lang="it-IT" dirty="0" smtClean="0"/>
              <a:t>(esattamente </a:t>
            </a:r>
            <a:r>
              <a:rPr lang="it-IT" dirty="0" smtClean="0"/>
              <a:t>n occorrenze dell’espressione RE);</a:t>
            </a:r>
          </a:p>
          <a:p>
            <a:r>
              <a:rPr lang="it-IT" dirty="0" smtClean="0"/>
              <a:t>RE{n</a:t>
            </a:r>
            <a:r>
              <a:rPr lang="it-IT" dirty="0" smtClean="0"/>
              <a:t>,} (</a:t>
            </a:r>
            <a:r>
              <a:rPr lang="it-IT" dirty="0" smtClean="0"/>
              <a:t>almeno n occorrenze dell’espressione RE);</a:t>
            </a:r>
          </a:p>
          <a:p>
            <a:r>
              <a:rPr lang="it-IT" dirty="0" smtClean="0"/>
              <a:t>RE{n,m}</a:t>
            </a:r>
            <a:br>
              <a:rPr lang="it-IT" dirty="0" smtClean="0"/>
            </a:br>
            <a:r>
              <a:rPr lang="it-IT" dirty="0" smtClean="0"/>
              <a:t>(almeno </a:t>
            </a:r>
            <a:r>
              <a:rPr lang="it-IT" dirty="0" smtClean="0"/>
              <a:t>n occorrenze dell’espressione RE, ma non più di m).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Espressioni regolari: cardinalità multipla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\d</a:t>
            </a:r>
            <a:r>
              <a:rPr lang="it-IT" dirty="0" smtClean="0"/>
              <a:t>   Carattere </a:t>
            </a:r>
            <a:r>
              <a:rPr lang="it-IT" dirty="0" smtClean="0"/>
              <a:t>numerico. Corrisponde all’insieme [0-9];</a:t>
            </a:r>
          </a:p>
          <a:p>
            <a:r>
              <a:rPr lang="it-IT" dirty="0" err="1" smtClean="0"/>
              <a:t>\</a:t>
            </a:r>
            <a:r>
              <a:rPr lang="it-IT" dirty="0" err="1" smtClean="0"/>
              <a:t>D</a:t>
            </a:r>
            <a:r>
              <a:rPr lang="it-IT" dirty="0" smtClean="0"/>
              <a:t>	Carattere </a:t>
            </a:r>
            <a:r>
              <a:rPr lang="it-IT" dirty="0" smtClean="0"/>
              <a:t>diverso da un numero. Corrisponde all’insieme [^0-9];</a:t>
            </a:r>
          </a:p>
          <a:p>
            <a:r>
              <a:rPr lang="it-IT" dirty="0" err="1" smtClean="0"/>
              <a:t>\</a:t>
            </a:r>
            <a:r>
              <a:rPr lang="it-IT" dirty="0" err="1" smtClean="0"/>
              <a:t>s</a:t>
            </a:r>
            <a:r>
              <a:rPr lang="it-IT" dirty="0" smtClean="0"/>
              <a:t>	Carattere </a:t>
            </a:r>
            <a:r>
              <a:rPr lang="it-IT" dirty="0" smtClean="0"/>
              <a:t>spazio;</a:t>
            </a:r>
          </a:p>
          <a:p>
            <a:r>
              <a:rPr lang="it-IT" dirty="0" err="1" smtClean="0"/>
              <a:t>\</a:t>
            </a:r>
            <a:r>
              <a:rPr lang="it-IT" dirty="0" err="1" smtClean="0"/>
              <a:t>S</a:t>
            </a:r>
            <a:r>
              <a:rPr lang="it-IT" dirty="0" smtClean="0"/>
              <a:t>	Carattere </a:t>
            </a:r>
            <a:r>
              <a:rPr lang="it-IT" dirty="0" smtClean="0"/>
              <a:t>diverso dallo spazio. Corrisponde all’insieme [^\s];</a:t>
            </a:r>
          </a:p>
          <a:p>
            <a:r>
              <a:rPr lang="it-IT" dirty="0" err="1" smtClean="0"/>
              <a:t>\</a:t>
            </a:r>
            <a:r>
              <a:rPr lang="it-IT" dirty="0" err="1" smtClean="0"/>
              <a:t>w</a:t>
            </a:r>
            <a:r>
              <a:rPr lang="it-IT" dirty="0" smtClean="0"/>
              <a:t>	Parola </a:t>
            </a:r>
            <a:r>
              <a:rPr lang="it-IT" dirty="0" smtClean="0"/>
              <a:t>alfanumerica. Corrisponde all’insieme [a-zA-Z_0-9];</a:t>
            </a:r>
          </a:p>
          <a:p>
            <a:r>
              <a:rPr lang="it-IT" dirty="0" err="1" smtClean="0"/>
              <a:t>\</a:t>
            </a:r>
            <a:r>
              <a:rPr lang="it-IT" dirty="0" err="1" smtClean="0"/>
              <a:t>W</a:t>
            </a:r>
            <a:r>
              <a:rPr lang="it-IT" dirty="0" smtClean="0"/>
              <a:t> 	Parola </a:t>
            </a:r>
            <a:r>
              <a:rPr lang="it-IT" dirty="0" smtClean="0"/>
              <a:t>costituita da caratteri speciali. Corrisponde all’insieme [^\w].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Espressioni regolari: forme abbreviate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Di seguito riportiamo alcune espressioni comunemente utilizzate:</a:t>
            </a:r>
          </a:p>
          <a:p>
            <a:r>
              <a:rPr lang="it-IT" dirty="0" smtClean="0"/>
              <a:t>indirizzo </a:t>
            </a:r>
            <a:r>
              <a:rPr lang="it-IT" dirty="0" err="1" smtClean="0"/>
              <a:t>email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600" dirty="0" smtClean="0"/>
              <a:t>[a-zA-Z0-9._%-]+@[a-zA-Z0-9.-]+\.[</a:t>
            </a:r>
            <a:r>
              <a:rPr lang="it-IT" sz="2600" dirty="0" err="1" smtClean="0"/>
              <a:t>a-zA-Z</a:t>
            </a:r>
            <a:r>
              <a:rPr lang="it-IT" sz="2600" dirty="0" smtClean="0"/>
              <a:t>]{</a:t>
            </a:r>
            <a:r>
              <a:rPr lang="it-IT" sz="2600" dirty="0" smtClean="0"/>
              <a:t>2,4}</a:t>
            </a:r>
            <a:endParaRPr lang="it-IT" dirty="0" smtClean="0"/>
          </a:p>
          <a:p>
            <a:r>
              <a:rPr lang="it-IT" dirty="0" smtClean="0"/>
              <a:t>data </a:t>
            </a:r>
            <a:r>
              <a:rPr lang="it-IT" dirty="0" smtClean="0"/>
              <a:t>in formato </a:t>
            </a:r>
            <a:r>
              <a:rPr lang="it-IT" dirty="0" smtClean="0"/>
              <a:t>mm/</a:t>
            </a:r>
            <a:r>
              <a:rPr lang="it-IT" dirty="0" err="1" smtClean="0"/>
              <a:t>gg</a:t>
            </a:r>
            <a:r>
              <a:rPr lang="it-IT" dirty="0" smtClean="0"/>
              <a:t>/</a:t>
            </a:r>
            <a:r>
              <a:rPr lang="it-IT" dirty="0" err="1" smtClean="0"/>
              <a:t>aaaa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600" dirty="0" smtClean="0"/>
              <a:t>(0[1-9]|1[012])[- /.](0[1-9]|[12][0-9]|3[01])[-/.](19|20)\</a:t>
            </a:r>
            <a:r>
              <a:rPr lang="it-IT" sz="2600" dirty="0" smtClean="0"/>
              <a:t>d\d</a:t>
            </a:r>
            <a:endParaRPr lang="it-IT" dirty="0" smtClean="0"/>
          </a:p>
          <a:p>
            <a:r>
              <a:rPr lang="it-IT" dirty="0" smtClean="0"/>
              <a:t>url </a:t>
            </a:r>
            <a:r>
              <a:rPr lang="it-IT" dirty="0" smtClean="0"/>
              <a:t>http</a:t>
            </a:r>
            <a:br>
              <a:rPr lang="it-IT" dirty="0" smtClean="0"/>
            </a:br>
            <a:r>
              <a:rPr lang="it-IT" dirty="0" err="1" smtClean="0"/>
              <a:t>http\</a:t>
            </a:r>
            <a:r>
              <a:rPr lang="it-IT" dirty="0" smtClean="0"/>
              <a:t>://[a-zA-Z0-9\-\.]+\.[</a:t>
            </a:r>
            <a:r>
              <a:rPr lang="it-IT" dirty="0" err="1" smtClean="0"/>
              <a:t>a-zA-Z</a:t>
            </a:r>
            <a:r>
              <a:rPr lang="it-IT" dirty="0" smtClean="0"/>
              <a:t>]{2,3}(/\S</a:t>
            </a:r>
            <a:r>
              <a:rPr lang="it-IT" dirty="0" smtClean="0"/>
              <a:t>*)?</a:t>
            </a:r>
          </a:p>
          <a:p>
            <a:r>
              <a:rPr lang="it-IT" dirty="0" smtClean="0"/>
              <a:t>codice </a:t>
            </a:r>
            <a:r>
              <a:rPr lang="it-IT" dirty="0" smtClean="0"/>
              <a:t>fiscale</a:t>
            </a:r>
            <a:br>
              <a:rPr lang="it-IT" dirty="0" smtClean="0"/>
            </a:br>
            <a:r>
              <a:rPr lang="it-IT" dirty="0" smtClean="0"/>
              <a:t>[</a:t>
            </a:r>
            <a:r>
              <a:rPr lang="it-IT" dirty="0" err="1" smtClean="0"/>
              <a:t>a-zA-Z</a:t>
            </a:r>
            <a:r>
              <a:rPr lang="it-IT" dirty="0" smtClean="0"/>
              <a:t>]{6}\d\d[</a:t>
            </a:r>
            <a:r>
              <a:rPr lang="it-IT" dirty="0" err="1" smtClean="0"/>
              <a:t>a-zA-Z</a:t>
            </a:r>
            <a:r>
              <a:rPr lang="it-IT" dirty="0" smtClean="0"/>
              <a:t>]\d\d[</a:t>
            </a:r>
            <a:r>
              <a:rPr lang="it-IT" dirty="0" err="1" smtClean="0"/>
              <a:t>a-zA-Z</a:t>
            </a:r>
            <a:r>
              <a:rPr lang="it-IT" dirty="0" smtClean="0"/>
              <a:t>]\d\d\d[</a:t>
            </a:r>
            <a:r>
              <a:rPr lang="it-IT" dirty="0" err="1" smtClean="0"/>
              <a:t>a-zA-Z</a:t>
            </a:r>
            <a:r>
              <a:rPr lang="it-IT" dirty="0" smtClean="0"/>
              <a:t>] 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268</Words>
  <Application>Microsoft Office PowerPoint</Application>
  <PresentationFormat>Presentazione su schermo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BrainstrmSess</vt:lpstr>
      <vt:lpstr>Università degli Studi dell’Aquila</vt:lpstr>
      <vt:lpstr>Espressioni regolari</vt:lpstr>
      <vt:lpstr>Espressioni regolari</vt:lpstr>
      <vt:lpstr>Espressioni regolari: cardinalità multipla</vt:lpstr>
      <vt:lpstr>Espressioni regolari: forme abbreviate</vt:lpstr>
      <vt:lpstr>Esempi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2014-10-27T13:07:34Z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